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328" r:id="rId3"/>
    <p:sldId id="270" r:id="rId4"/>
    <p:sldId id="298" r:id="rId5"/>
    <p:sldId id="269" r:id="rId6"/>
    <p:sldId id="262" r:id="rId7"/>
    <p:sldId id="275" r:id="rId8"/>
    <p:sldId id="278" r:id="rId9"/>
    <p:sldId id="276" r:id="rId10"/>
    <p:sldId id="277" r:id="rId11"/>
    <p:sldId id="272" r:id="rId12"/>
    <p:sldId id="282" r:id="rId13"/>
    <p:sldId id="283" r:id="rId14"/>
    <p:sldId id="284" r:id="rId15"/>
    <p:sldId id="285" r:id="rId16"/>
    <p:sldId id="264" r:id="rId17"/>
    <p:sldId id="279" r:id="rId18"/>
    <p:sldId id="280" r:id="rId19"/>
    <p:sldId id="281" r:id="rId20"/>
    <p:sldId id="324" r:id="rId21"/>
    <p:sldId id="295" r:id="rId22"/>
    <p:sldId id="286" r:id="rId23"/>
    <p:sldId id="287" r:id="rId24"/>
    <p:sldId id="288" r:id="rId25"/>
    <p:sldId id="289" r:id="rId26"/>
    <p:sldId id="263" r:id="rId27"/>
    <p:sldId id="290" r:id="rId28"/>
    <p:sldId id="291" r:id="rId29"/>
    <p:sldId id="292" r:id="rId30"/>
    <p:sldId id="293" r:id="rId31"/>
    <p:sldId id="325" r:id="rId32"/>
    <p:sldId id="314" r:id="rId33"/>
    <p:sldId id="299" r:id="rId34"/>
    <p:sldId id="300" r:id="rId35"/>
    <p:sldId id="302" r:id="rId36"/>
    <p:sldId id="301" r:id="rId37"/>
    <p:sldId id="303" r:id="rId38"/>
    <p:sldId id="304" r:id="rId39"/>
    <p:sldId id="305" r:id="rId40"/>
    <p:sldId id="306" r:id="rId41"/>
    <p:sldId id="307" r:id="rId42"/>
    <p:sldId id="309" r:id="rId43"/>
    <p:sldId id="312" r:id="rId44"/>
    <p:sldId id="313" r:id="rId45"/>
    <p:sldId id="315" r:id="rId46"/>
    <p:sldId id="316" r:id="rId47"/>
    <p:sldId id="271" r:id="rId48"/>
    <p:sldId id="318" r:id="rId49"/>
    <p:sldId id="319" r:id="rId50"/>
    <p:sldId id="320" r:id="rId51"/>
    <p:sldId id="321" r:id="rId52"/>
    <p:sldId id="322" r:id="rId53"/>
    <p:sldId id="323" r:id="rId54"/>
    <p:sldId id="329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867" autoAdjust="0"/>
  </p:normalViewPr>
  <p:slideViewPr>
    <p:cSldViewPr snapToGrid="0">
      <p:cViewPr varScale="1">
        <p:scale>
          <a:sx n="55" d="100"/>
          <a:sy n="55" d="100"/>
        </p:scale>
        <p:origin x="1096" y="-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60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A5DC71-5B84-4F06-9668-7D9C8CDA1348}" type="datetimeFigureOut">
              <a:rPr lang="en-US" smtClean="0"/>
              <a:t>5/19/2022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468F7-2A92-4ED1-ADDA-74A3CF486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61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028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4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49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388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245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4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7085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8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361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926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40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6299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003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7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63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493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3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6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641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74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1781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5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288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8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51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043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4165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741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777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8429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369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44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931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00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65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3124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896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78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888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912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406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2659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93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733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7036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078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1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594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441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83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225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p/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5468F7-2A92-4ED1-ADDA-74A3CF4860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25837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E64CD-B618-47C1-A39B-F444CCE48530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43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AA29-D17D-4F8D-9ECD-26660A35187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897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83A54-0BED-4004-B353-09BE8763AEE7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99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A1264-C3C1-44B1-8536-637B5045A2D9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17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8ED31B-CA0D-4EE6-94D4-AD344FCDB0AC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371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4409B-47B5-4F29-96A1-A1CA9B8A6701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3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3F9B4-72D3-49E7-B5CA-28947404A225}" type="datetime1">
              <a:rPr lang="en-US" smtClean="0"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7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28CE3-D5DF-4ABB-8C13-E427A96449AB}" type="datetime1">
              <a:rPr lang="en-US" smtClean="0"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82BD2-3F2F-4F8B-AA99-31D2234D84E0}" type="datetime1">
              <a:rPr lang="en-US" smtClean="0"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04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ACFE5-E994-40CF-8EFB-26B0ACDC3D75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1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48DBE-079B-4ABA-9EF9-124351880EE3}" type="datetime1">
              <a:rPr lang="en-US" smtClean="0"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256570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156F-B067-4652-ACB1-EE417D694A9D}" type="datetime1">
              <a:rPr lang="en-US" smtClean="0"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C2FF89-AFF4-4BA3-99C7-75CC2A167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ocw.mit.edu/help/faq-fair-use/" TargetMode="Externa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ocw.mit.edu/help/faq-fair-use/" TargetMode="Externa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hyperlink" Target="https://ocw.mit.edu/help/faq-fair-use/" TargetMode="Externa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hyperlink" Target="https://ocw.mit.edu/help/faq-fair-use/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s://ocw.mit.edu/help/faq-fair-use/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hyperlink" Target="https://ocw.mit.edu/help/faq-fair-use/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JvbHu_bVa_g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hyperlink" Target="https://ocw.mit.edu/help/faq-fair-use/" TargetMode="Externa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hyperlink" Target="https://ocw.mit.edu/help/faq-fair-use/" TargetMode="Externa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hyperlink" Target="https://ocw.mit.edu/help/faq-fair-use/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ocw.mit.edu/help/faq-fair-use/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5" Type="http://schemas.openxmlformats.org/officeDocument/2006/relationships/hyperlink" Target="https://ocw.mit.edu/help/faq-fair-use/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hyperlink" Target="https://ocw.mit.edu/help/faq-fair-use/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5" Type="http://schemas.openxmlformats.org/officeDocument/2006/relationships/hyperlink" Target="https://ocw.mit.edu/help/faq-fair-use/" TargetMode="Externa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hyperlink" Target="https://ocw.mit.edu/help/faq-fair-use/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ocw.mit.edu/help/faq-fair-use/" TargetMode="Externa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hyperlink" Target="https://ocw.mit.edu/help/faq-fair-use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hyperlink" Target="https://ocw.mit.edu/help/faq-fair-use/" TargetMode="Externa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hyperlink" Target="https://ocw.mit.edu/help/faq-fair-use/" TargetMode="Externa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Relationship Id="rId4" Type="http://schemas.openxmlformats.org/officeDocument/2006/relationships/hyperlink" Target="https://ocw.mit.edu/help/faq-fair-use/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png"/><Relationship Id="rId4" Type="http://schemas.openxmlformats.org/officeDocument/2006/relationships/hyperlink" Target="https://ocw.mit.edu/help/faq-fair-use/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2.jpeg"/><Relationship Id="rId4" Type="http://schemas.openxmlformats.org/officeDocument/2006/relationships/hyperlink" Target="https://ocw.mit.edu/help/faq-fair-use/" TargetMode="Externa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hyperlink" Target="https://ocw.mit.edu/help/faq-fair-use/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hyperlink" Target="https://ocw.mit.edu/help/faq-fair-use/" TargetMode="Externa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ocw.mit.edu/" TargetMode="External"/><Relationship Id="rId4" Type="http://schemas.openxmlformats.org/officeDocument/2006/relationships/hyperlink" Target="https://ocw.mit.edu/terms" TargetMode="Externa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hyperlink" Target="https://ocw.mit.edu/help/faq-fair-use/" TargetMode="Externa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hyperlink" Target="https://ocw.mit.edu/help/faq-fair-use/" TargetMode="Externa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s://ocw.mit.edu/help/faq-fair-use/" TargetMode="Externa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hyperlink" Target="https://ocw.mit.edu/help/faq-fair-use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6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1137684" y="1924492"/>
            <a:ext cx="4763385" cy="359380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1432"/>
            <a:ext cx="592040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8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6285053"/>
            <a:ext cx="881882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of eye © </a:t>
            </a:r>
            <a:r>
              <a:rPr lang="en-US" sz="1400" dirty="0"/>
              <a:t>source </a:t>
            </a:r>
            <a:r>
              <a:rPr lang="en-US" sz="1400" dirty="0" smtClean="0"/>
              <a:t>unknown; smart speaker and map detail </a:t>
            </a:r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</a:t>
            </a:r>
            <a:endParaRPr lang="en-US" sz="1400" dirty="0" smtClean="0"/>
          </a:p>
          <a:p>
            <a:r>
              <a:rPr lang="en-US" sz="1400" dirty="0" smtClean="0"/>
              <a:t>from our </a:t>
            </a:r>
            <a:r>
              <a:rPr lang="en-US" sz="1400" dirty="0"/>
              <a:t>Creative  </a:t>
            </a:r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51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</a:t>
            </a:r>
            <a:r>
              <a:rPr lang="en-US" b="1" dirty="0" smtClean="0"/>
              <a:t>vision</a:t>
            </a:r>
            <a:r>
              <a:rPr lang="en-US" dirty="0" smtClean="0"/>
              <a:t>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448" r="1969"/>
          <a:stretch/>
        </p:blipFill>
        <p:spPr>
          <a:xfrm>
            <a:off x="3076353" y="2002788"/>
            <a:ext cx="6039293" cy="427015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54501"/>
            <a:ext cx="7043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of eye © source </a:t>
            </a:r>
            <a:r>
              <a:rPr lang="en-US" sz="1400" dirty="0" smtClean="0"/>
              <a:t>unknown. All </a:t>
            </a:r>
            <a:r>
              <a:rPr lang="en-US" sz="1400" dirty="0"/>
              <a:t>rights reserved. This content is excluded </a:t>
            </a:r>
            <a:r>
              <a:rPr lang="en-US" sz="1400" dirty="0" smtClean="0"/>
              <a:t>from our </a:t>
            </a:r>
          </a:p>
          <a:p>
            <a:r>
              <a:rPr lang="en-US" sz="1400" dirty="0" smtClean="0"/>
              <a:t>Creative  </a:t>
            </a:r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20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</a:t>
            </a:r>
            <a:r>
              <a:rPr lang="en-US" b="1" dirty="0" smtClean="0"/>
              <a:t>language</a:t>
            </a:r>
            <a:r>
              <a:rPr lang="en-US" dirty="0" smtClean="0"/>
              <a:t> </a:t>
            </a:r>
            <a:r>
              <a:rPr lang="en-US" b="1" dirty="0" smtClean="0"/>
              <a:t>processing</a:t>
            </a:r>
            <a:r>
              <a:rPr lang="en-US" dirty="0" smtClean="0"/>
              <a:t>, and planning.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248" y="2130405"/>
            <a:ext cx="3135504" cy="448643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317896"/>
            <a:ext cx="73333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Photo </a:t>
            </a:r>
            <a:r>
              <a:rPr lang="en-US" sz="1400" dirty="0" smtClean="0"/>
              <a:t>© </a:t>
            </a:r>
            <a:r>
              <a:rPr lang="en-US" sz="1400" dirty="0"/>
              <a:t>Google. All rights reserved. This content is excluded </a:t>
            </a:r>
            <a:r>
              <a:rPr lang="en-US" sz="1400" dirty="0" smtClean="0"/>
              <a:t>from </a:t>
            </a:r>
            <a:r>
              <a:rPr lang="en-US" sz="1400" dirty="0"/>
              <a:t>our </a:t>
            </a:r>
            <a:r>
              <a:rPr lang="en-US" sz="1400" dirty="0" smtClean="0"/>
              <a:t>Creative </a:t>
            </a:r>
            <a:r>
              <a:rPr lang="en-US" sz="1400" dirty="0"/>
              <a:t>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</a:t>
            </a:r>
            <a:r>
              <a:rPr lang="en-US" b="1" dirty="0" smtClean="0"/>
              <a:t>planning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931" r="2775"/>
          <a:stretch/>
        </p:blipFill>
        <p:spPr>
          <a:xfrm>
            <a:off x="2757376" y="1896461"/>
            <a:ext cx="6677247" cy="450316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399622"/>
            <a:ext cx="68573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15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Typical “narrow” tasks include vision, language processing, and planning.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1921" r="20062"/>
          <a:stretch/>
        </p:blipFill>
        <p:spPr>
          <a:xfrm>
            <a:off x="1073888" y="2343029"/>
            <a:ext cx="3157869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8538" r="13468"/>
          <a:stretch/>
        </p:blipFill>
        <p:spPr>
          <a:xfrm>
            <a:off x="7962013" y="2343029"/>
            <a:ext cx="3391787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1906" y="2343029"/>
            <a:ext cx="2169958" cy="31048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6" name="TextBox 5"/>
          <p:cNvSpPr txBox="1"/>
          <p:nvPr/>
        </p:nvSpPr>
        <p:spPr>
          <a:xfrm flipH="1">
            <a:off x="0" y="6238754"/>
            <a:ext cx="116910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of eye © source unknown; smart speaker and map detail © Google. All rights reserved. This content is excluded </a:t>
            </a:r>
          </a:p>
          <a:p>
            <a:r>
              <a:rPr lang="en-US" sz="1400" dirty="0"/>
              <a:t>from our Creative  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23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80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</a:t>
            </a:r>
            <a:r>
              <a:rPr lang="en-US" b="1" dirty="0" smtClean="0"/>
              <a:t>expert systems </a:t>
            </a:r>
            <a:r>
              <a:rPr lang="en-US" dirty="0" smtClean="0"/>
              <a:t>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601" y="1838835"/>
            <a:ext cx="3676798" cy="468791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b="1" dirty="0" smtClean="0"/>
              <a:t>tree search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20" r="363" b="5992"/>
          <a:stretch/>
        </p:blipFill>
        <p:spPr>
          <a:xfrm>
            <a:off x="529856" y="2339607"/>
            <a:ext cx="11132287" cy="384759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ways to build AI, </a:t>
            </a:r>
            <a:br>
              <a:rPr lang="en-US" dirty="0" smtClean="0"/>
            </a:br>
            <a:r>
              <a:rPr lang="en-US" dirty="0" smtClean="0"/>
              <a:t>including expert systems and </a:t>
            </a:r>
            <a:r>
              <a:rPr lang="en-US" dirty="0"/>
              <a:t>tree search.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970" y="2104648"/>
            <a:ext cx="3320312" cy="423339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7545" r="14083" b="5992"/>
          <a:stretch/>
        </p:blipFill>
        <p:spPr>
          <a:xfrm>
            <a:off x="5829661" y="2849969"/>
            <a:ext cx="5524139" cy="2742757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1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99596" y="3338122"/>
            <a:ext cx="1052138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hlinkClick r:id="rId2"/>
              </a:rPr>
              <a:t>Watch Mashable video about Google’s AI-based personal assistant:</a:t>
            </a:r>
          </a:p>
          <a:p>
            <a:pPr algn="ctr"/>
            <a:r>
              <a:rPr lang="en-US" sz="2800" b="1" dirty="0">
                <a:hlinkClick r:id="rId2"/>
              </a:rPr>
              <a:t>https://www.youtube.com/watch?v=JvbHu_bVa_g</a:t>
            </a:r>
            <a:endParaRPr lang="en-US" sz="2800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87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3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6352336"/>
            <a:ext cx="6940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Cat 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50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22325" r="54049" b="7533"/>
          <a:stretch/>
        </p:blipFill>
        <p:spPr>
          <a:xfrm>
            <a:off x="3720952" y="2009753"/>
            <a:ext cx="4750096" cy="4160117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</a:t>
            </a:r>
            <a:r>
              <a:rPr lang="en-US" b="1" dirty="0" smtClean="0"/>
              <a:t>classification</a:t>
            </a:r>
            <a:r>
              <a:rPr lang="en-US" dirty="0" smtClean="0"/>
              <a:t>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0471" y="6331352"/>
            <a:ext cx="6359883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© </a:t>
            </a:r>
            <a:r>
              <a:rPr lang="en-US" sz="1400" dirty="0"/>
              <a:t>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58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3200988" y="2010991"/>
            <a:ext cx="5790023" cy="441266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</a:t>
            </a:r>
            <a:r>
              <a:rPr lang="en-US" b="1" dirty="0" smtClean="0"/>
              <a:t>clustering</a:t>
            </a:r>
            <a:r>
              <a:rPr lang="en-US" dirty="0" smtClean="0"/>
              <a:t>, and regression.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48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841" t="13001" r="10311" b="12032"/>
          <a:stretch/>
        </p:blipFill>
        <p:spPr>
          <a:xfrm>
            <a:off x="2988591" y="1862137"/>
            <a:ext cx="6214818" cy="4547045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</a:t>
            </a:r>
            <a:r>
              <a:rPr lang="en-US" b="1" dirty="0" smtClean="0"/>
              <a:t>regression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54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753" r="9858" b="6441"/>
          <a:stretch/>
        </p:blipFill>
        <p:spPr>
          <a:xfrm>
            <a:off x="4489294" y="2712741"/>
            <a:ext cx="3434577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838200" y="2712741"/>
            <a:ext cx="3501483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841" t="13001" r="10311" b="12032"/>
          <a:stretch/>
        </p:blipFill>
        <p:spPr>
          <a:xfrm>
            <a:off x="8073482" y="2712741"/>
            <a:ext cx="3612995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Machine learning can perform many tasks, </a:t>
            </a:r>
            <a:br>
              <a:rPr lang="en-US" dirty="0" smtClean="0"/>
            </a:br>
            <a:r>
              <a:rPr lang="en-US" dirty="0" smtClean="0"/>
              <a:t>i.e. classification, clustering, and regression.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2342" y="6146157"/>
            <a:ext cx="6940426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Cat photo © source unknown. All rights reserved. This content is excluded from our Creative </a:t>
            </a:r>
          </a:p>
          <a:p>
            <a:r>
              <a:rPr lang="en-US" sz="1400" dirty="0"/>
              <a:t>Commons license.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8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7"/>
            <a:ext cx="3678866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04755" y="6232927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6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</a:t>
            </a:r>
            <a:r>
              <a:rPr lang="en-US" b="1" dirty="0" smtClean="0"/>
              <a:t>supervised</a:t>
            </a:r>
            <a:r>
              <a:rPr lang="en-US" dirty="0" smtClean="0"/>
              <a:t>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316"/>
          <a:stretch/>
        </p:blipFill>
        <p:spPr>
          <a:xfrm>
            <a:off x="838200" y="1888459"/>
            <a:ext cx="6657754" cy="4497704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22325" r="54049" b="7533"/>
          <a:stretch/>
        </p:blipFill>
        <p:spPr>
          <a:xfrm>
            <a:off x="7852317" y="2604018"/>
            <a:ext cx="3501483" cy="306658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8616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</a:t>
            </a:r>
            <a:r>
              <a:rPr lang="en-US" b="1" dirty="0" smtClean="0"/>
              <a:t>unsupervised</a:t>
            </a:r>
            <a:r>
              <a:rPr lang="en-US" dirty="0" smtClean="0"/>
              <a:t>, and reinforcement learning.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33" r="639"/>
          <a:stretch/>
        </p:blipFill>
        <p:spPr>
          <a:xfrm>
            <a:off x="838200" y="1690688"/>
            <a:ext cx="6581554" cy="456364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5753" r="9858" b="6441"/>
          <a:stretch/>
        </p:blipFill>
        <p:spPr>
          <a:xfrm>
            <a:off x="7919223" y="2882802"/>
            <a:ext cx="3434577" cy="261754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334780"/>
            <a:ext cx="66567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Photo © </a:t>
            </a:r>
            <a:r>
              <a:rPr lang="en-US" sz="1400" dirty="0"/>
              <a:t>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For 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72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</a:t>
            </a:r>
            <a:r>
              <a:rPr lang="en-US" b="1" dirty="0" smtClean="0"/>
              <a:t>reinforcement learning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229" t="3792" r="9811"/>
          <a:stretch/>
        </p:blipFill>
        <p:spPr>
          <a:xfrm>
            <a:off x="838200" y="1690688"/>
            <a:ext cx="5582094" cy="4354453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11355"/>
          <a:stretch/>
        </p:blipFill>
        <p:spPr>
          <a:xfrm>
            <a:off x="7304049" y="2392933"/>
            <a:ext cx="4049751" cy="294996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0" y="6285053"/>
            <a:ext cx="673876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Images </a:t>
            </a:r>
            <a:r>
              <a:rPr lang="en-US" sz="1400" dirty="0"/>
              <a:t>© source unknown. All rights reserved. This content is excluded from our Creative </a:t>
            </a:r>
            <a:endParaRPr lang="en-US" sz="1400" dirty="0" smtClean="0"/>
          </a:p>
          <a:p>
            <a:r>
              <a:rPr lang="en-US" sz="1400" dirty="0" smtClean="0"/>
              <a:t>Commons </a:t>
            </a:r>
            <a:r>
              <a:rPr lang="en-US" sz="1400" dirty="0"/>
              <a:t>license.  </a:t>
            </a:r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85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three types of learning: supervised, unsupervised, and reinforcement learning.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344"/>
          <a:stretch/>
        </p:blipFill>
        <p:spPr>
          <a:xfrm>
            <a:off x="838200" y="2505148"/>
            <a:ext cx="3393558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3414" t="17779" r="22055"/>
          <a:stretch/>
        </p:blipFill>
        <p:spPr>
          <a:xfrm>
            <a:off x="8729333" y="2505148"/>
            <a:ext cx="2943447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8374" r="6404"/>
          <a:stretch/>
        </p:blipFill>
        <p:spPr>
          <a:xfrm>
            <a:off x="4641112" y="2505148"/>
            <a:ext cx="3678866" cy="29133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331351"/>
            <a:ext cx="673876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Images © source unknown. All rights reserved. This content is excluded from our Creative </a:t>
            </a:r>
          </a:p>
          <a:p>
            <a:r>
              <a:rPr lang="en-US" sz="1400" dirty="0"/>
              <a:t>Commons license.  For more information, see </a:t>
            </a:r>
            <a:r>
              <a:rPr lang="en-US" sz="1400" u="sng" dirty="0">
                <a:hlinkClick r:id="rId6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7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 the right data and the right model, machine learning can solve </a:t>
            </a:r>
            <a:r>
              <a:rPr lang="en-US" dirty="0" smtClean="0"/>
              <a:t>many problems.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24000" y="2318749"/>
            <a:ext cx="9144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ut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finding the right data and training the right model </a:t>
            </a:r>
            <a:endParaRPr lang="en-US" sz="5600" b="1" dirty="0" smtClean="0">
              <a:solidFill>
                <a:schemeClr val="accent1"/>
              </a:solidFill>
              <a:latin typeface="Eras Light ITC" panose="020B0402030504020804" pitchFamily="34" charset="0"/>
            </a:endParaRPr>
          </a:p>
          <a:p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can </a:t>
            </a:r>
            <a:r>
              <a:rPr lang="en-US" sz="56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be difficult</a:t>
            </a:r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.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12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Define a problem.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409" y="1459194"/>
            <a:ext cx="4688656" cy="468865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805" y="1459194"/>
            <a:ext cx="4731488" cy="4724095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0" y="6147850"/>
            <a:ext cx="106583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 photo © </a:t>
            </a:r>
            <a:r>
              <a:rPr lang="en-US" dirty="0"/>
              <a:t>source </a:t>
            </a:r>
            <a:r>
              <a:rPr lang="en-US" dirty="0" smtClean="0"/>
              <a:t>unknown; dog photo </a:t>
            </a:r>
            <a:r>
              <a:rPr lang="en-US" dirty="0"/>
              <a:t>© </a:t>
            </a:r>
            <a:r>
              <a:rPr lang="en-US" dirty="0" smtClean="0"/>
              <a:t>Getty images. All </a:t>
            </a:r>
            <a:r>
              <a:rPr lang="en-US" dirty="0"/>
              <a:t>rights reserved. This content is excluded from our </a:t>
            </a:r>
            <a:endParaRPr lang="en-US" dirty="0" smtClean="0"/>
          </a:p>
          <a:p>
            <a:r>
              <a:rPr lang="en-US" dirty="0" smtClean="0"/>
              <a:t>Creative </a:t>
            </a:r>
            <a:r>
              <a:rPr lang="en-US" dirty="0"/>
              <a:t>Commons </a:t>
            </a:r>
            <a:r>
              <a:rPr lang="en-US" dirty="0" smtClean="0"/>
              <a:t>license</a:t>
            </a:r>
            <a:r>
              <a:rPr lang="en-US" dirty="0"/>
              <a:t>. For more </a:t>
            </a:r>
            <a:r>
              <a:rPr lang="en-US" dirty="0" smtClean="0"/>
              <a:t>information</a:t>
            </a:r>
            <a:r>
              <a:rPr lang="en-US" dirty="0"/>
              <a:t>, see </a:t>
            </a:r>
            <a:r>
              <a:rPr lang="en-US" u="sng" dirty="0">
                <a:hlinkClick r:id="rId5"/>
              </a:rPr>
              <a:t>https://ocw.mit.edu/help/faq-fair-use/</a:t>
            </a:r>
            <a:r>
              <a:rPr lang="en-US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Find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11" name="TextBox 10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497"/>
            <a:ext cx="853099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Golden retriever photo </a:t>
            </a:r>
            <a:r>
              <a:rPr lang="en-US" sz="1400" dirty="0"/>
              <a:t>© </a:t>
            </a:r>
            <a:r>
              <a:rPr lang="en-US" sz="1400" dirty="0" smtClean="0"/>
              <a:t>Getty Images; other photos © </a:t>
            </a:r>
            <a:r>
              <a:rPr lang="en-US" sz="1400" dirty="0"/>
              <a:t>source unknown. All rights reserved. This content </a:t>
            </a:r>
            <a:endParaRPr lang="en-US" sz="1400" dirty="0" smtClean="0"/>
          </a:p>
          <a:p>
            <a:r>
              <a:rPr lang="en-US" sz="1400" dirty="0" smtClean="0"/>
              <a:t>is </a:t>
            </a:r>
            <a:r>
              <a:rPr lang="en-US" sz="1400" dirty="0"/>
              <a:t>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81065">
            <a:off x="1002193" y="1559188"/>
            <a:ext cx="2370949" cy="237094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2982">
            <a:off x="4679634" y="3845917"/>
            <a:ext cx="2732569" cy="272829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4452">
            <a:off x="7746406" y="4253023"/>
            <a:ext cx="4122553" cy="232059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424578">
            <a:off x="4267829" y="767265"/>
            <a:ext cx="3694307" cy="277073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79246">
            <a:off x="731875" y="4241237"/>
            <a:ext cx="3645362" cy="23441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888601">
            <a:off x="8475349" y="1524856"/>
            <a:ext cx="3393610" cy="177682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10" name="TextBox 9"/>
          <p:cNvSpPr txBox="1"/>
          <p:nvPr/>
        </p:nvSpPr>
        <p:spPr>
          <a:xfrm rot="571780"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427435">
            <a:off x="9089984" y="5826659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21332992">
            <a:off x="5251972" y="5913764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21278592">
            <a:off x="9326865" y="25414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3079" y="3213457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386261">
            <a:off x="1915604" y="5826658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8"/>
            <a:ext cx="1114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8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Clean data.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93" y="1559188"/>
            <a:ext cx="2370949" cy="237094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699" y="3845322"/>
            <a:ext cx="2732569" cy="272829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406" y="4253023"/>
            <a:ext cx="4122553" cy="232059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829" y="767265"/>
            <a:ext cx="3694307" cy="277073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253023"/>
            <a:ext cx="3645362" cy="23441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5349" y="1524856"/>
            <a:ext cx="3393610" cy="177682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1426958" y="3403066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51121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454456" y="2788303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Cat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7284" y="285355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60745" y="5965401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089984" y="5965400"/>
            <a:ext cx="1435395" cy="492443"/>
          </a:xfrm>
          <a:prstGeom prst="rect">
            <a:avLst/>
          </a:prstGeom>
          <a:solidFill>
            <a:schemeClr val="tx1">
              <a:alpha val="66000"/>
            </a:schemeClr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chemeClr val="bg1"/>
                </a:solidFill>
              </a:rPr>
              <a:t>Dog</a:t>
            </a:r>
            <a:endParaRPr lang="en-US" sz="2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975"/>
            <a:ext cx="8530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Golden retriever photo © Getty Images; other photos © source unknown. All rights reserved. This content </a:t>
            </a:r>
          </a:p>
          <a:p>
            <a:r>
              <a:rPr lang="en-US" sz="1400" dirty="0"/>
              <a:t>is excluded from our Creative Commons license. For more information, see </a:t>
            </a:r>
            <a:r>
              <a:rPr lang="en-US" sz="1400" u="sng" dirty="0">
                <a:hlinkClick r:id="rId9"/>
              </a:rPr>
              <a:t>https://ocw.mit.edu/help/faq-fair-use/</a:t>
            </a:r>
            <a:r>
              <a:rPr lang="en-US" sz="1400" dirty="0"/>
              <a:t>.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2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Choose a model.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16869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786088" y="2541180"/>
            <a:ext cx="2956879" cy="37851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Always</a:t>
            </a: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r>
              <a:rPr lang="en-US" sz="3600" u="sng" dirty="0" smtClean="0">
                <a:solidFill>
                  <a:schemeClr val="tx1"/>
                </a:solidFill>
              </a:rPr>
              <a:t>Sometimes</a:t>
            </a:r>
          </a:p>
          <a:p>
            <a:pPr algn="ctr"/>
            <a:endParaRPr lang="en-US" sz="3600" dirty="0" smtClean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  <a:p>
            <a:pPr algn="ctr"/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13568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82787" y="14681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Cats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26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890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478" y="1690688"/>
            <a:ext cx="4431044" cy="4431044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633354" y="3429156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6273479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7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8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00" y="2258244"/>
            <a:ext cx="6399600" cy="3350708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932721" y="3456544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08203"/>
            <a:ext cx="75449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32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753" y="1690688"/>
            <a:ext cx="5724494" cy="42933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1054237" y="3360319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85052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Train the model.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012" y="1779898"/>
            <a:ext cx="7277975" cy="4096795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345688" y="3432248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Dog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597" y="6319778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6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6. Test the model.</a:t>
            </a:r>
            <a:endParaRPr lang="en-US" dirty="0"/>
          </a:p>
        </p:txBody>
      </p:sp>
      <p:pic>
        <p:nvPicPr>
          <p:cNvPr id="1026" name="Picture 2" descr="Image result for black c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370" y="1690688"/>
            <a:ext cx="8245259" cy="4330971"/>
          </a:xfrm>
          <a:prstGeom prst="rect">
            <a:avLst/>
          </a:prstGeom>
          <a:noFill/>
          <a:ln w="12700">
            <a:solidFill>
              <a:srgbClr val="4040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3476853"/>
            <a:ext cx="196347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5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Cat</a:t>
            </a:r>
            <a:endParaRPr lang="en-US" sz="5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47" y="6264944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99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7. Deploy the model.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629246" y="1690688"/>
            <a:ext cx="493350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en-US" sz="30000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7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64" y="329609"/>
            <a:ext cx="5613989" cy="315786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3" y="329610"/>
            <a:ext cx="5613990" cy="315786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4" y="329609"/>
            <a:ext cx="5613989" cy="315786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64" y="3583172"/>
            <a:ext cx="5613990" cy="31578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3" y="3583172"/>
            <a:ext cx="5613991" cy="3157870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9006" y="1850066"/>
            <a:ext cx="5613989" cy="315786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5099003" y="6285053"/>
            <a:ext cx="67633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Golden retriever photo © Getty Images; other photos © source unknown. All rights reserved. This content </a:t>
            </a:r>
          </a:p>
          <a:p>
            <a:r>
              <a:rPr lang="en-US" sz="1100" dirty="0"/>
              <a:t>is excluded from our Creative Commons license. For more information, see </a:t>
            </a:r>
            <a:r>
              <a:rPr lang="en-US" sz="1100" u="sng" dirty="0">
                <a:hlinkClick r:id="rId9"/>
              </a:rPr>
              <a:t>https://ocw.mit.edu/help/faq-fair-use/</a:t>
            </a:r>
            <a:r>
              <a:rPr lang="en-US" sz="1100" dirty="0"/>
              <a:t>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6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4160875" y="181642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 smtClean="0"/>
              <a:t>AI</a:t>
            </a:r>
            <a:endParaRPr lang="en-US" sz="4800" dirty="0"/>
          </a:p>
        </p:txBody>
      </p:sp>
      <p:sp>
        <p:nvSpPr>
          <p:cNvPr id="6" name="Oval 5"/>
          <p:cNvSpPr/>
          <p:nvPr/>
        </p:nvSpPr>
        <p:spPr>
          <a:xfrm>
            <a:off x="2161952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7" name="Oval 6"/>
          <p:cNvSpPr/>
          <p:nvPr/>
        </p:nvSpPr>
        <p:spPr>
          <a:xfrm>
            <a:off x="4160874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8" name="Oval 7"/>
          <p:cNvSpPr/>
          <p:nvPr/>
        </p:nvSpPr>
        <p:spPr>
          <a:xfrm>
            <a:off x="6159796" y="1798673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ML</a:t>
            </a:r>
            <a:endParaRPr lang="en-US" sz="4000" dirty="0"/>
          </a:p>
        </p:txBody>
      </p:sp>
      <p:sp>
        <p:nvSpPr>
          <p:cNvPr id="10" name="Oval 9"/>
          <p:cNvSpPr/>
          <p:nvPr/>
        </p:nvSpPr>
        <p:spPr>
          <a:xfrm>
            <a:off x="4163532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1" name="Oval 10"/>
          <p:cNvSpPr/>
          <p:nvPr/>
        </p:nvSpPr>
        <p:spPr>
          <a:xfrm>
            <a:off x="6159796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sp>
        <p:nvSpPr>
          <p:cNvPr id="12" name="Oval 11"/>
          <p:cNvSpPr/>
          <p:nvPr/>
        </p:nvSpPr>
        <p:spPr>
          <a:xfrm>
            <a:off x="8057709" y="3415704"/>
            <a:ext cx="1265275" cy="13290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800" dirty="0"/>
          </a:p>
        </p:txBody>
      </p:sp>
      <p:cxnSp>
        <p:nvCxnSpPr>
          <p:cNvPr id="14" name="Straight Connector 13"/>
          <p:cNvCxnSpPr>
            <a:stCxn id="3" idx="4"/>
            <a:endCxn id="6" idx="0"/>
          </p:cNvCxnSpPr>
          <p:nvPr/>
        </p:nvCxnSpPr>
        <p:spPr>
          <a:xfrm flipH="1">
            <a:off x="2794590" y="1510712"/>
            <a:ext cx="199892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3" idx="4"/>
            <a:endCxn id="7" idx="0"/>
          </p:cNvCxnSpPr>
          <p:nvPr/>
        </p:nvCxnSpPr>
        <p:spPr>
          <a:xfrm flipH="1">
            <a:off x="4793512" y="1510712"/>
            <a:ext cx="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3" idx="4"/>
            <a:endCxn id="8" idx="0"/>
          </p:cNvCxnSpPr>
          <p:nvPr/>
        </p:nvCxnSpPr>
        <p:spPr>
          <a:xfrm>
            <a:off x="4793513" y="1510712"/>
            <a:ext cx="1998921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8" idx="4"/>
            <a:endCxn id="10" idx="0"/>
          </p:cNvCxnSpPr>
          <p:nvPr/>
        </p:nvCxnSpPr>
        <p:spPr>
          <a:xfrm flipH="1">
            <a:off x="4796170" y="3127743"/>
            <a:ext cx="1996264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8" idx="4"/>
            <a:endCxn id="11" idx="0"/>
          </p:cNvCxnSpPr>
          <p:nvPr/>
        </p:nvCxnSpPr>
        <p:spPr>
          <a:xfrm>
            <a:off x="6792434" y="3127743"/>
            <a:ext cx="0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8" idx="4"/>
            <a:endCxn id="12" idx="0"/>
          </p:cNvCxnSpPr>
          <p:nvPr/>
        </p:nvCxnSpPr>
        <p:spPr>
          <a:xfrm>
            <a:off x="6792434" y="3127743"/>
            <a:ext cx="1897913" cy="28796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350643" y="5347289"/>
            <a:ext cx="2679405" cy="1329070"/>
          </a:xfrm>
          <a:prstGeom prst="ellipse">
            <a:avLst/>
          </a:prstGeom>
          <a:pattFill prst="pct60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smtClean="0"/>
              <a:t>Deep Learning</a:t>
            </a:r>
            <a:endParaRPr lang="en-US" sz="3800" dirty="0"/>
          </a:p>
        </p:txBody>
      </p:sp>
      <p:cxnSp>
        <p:nvCxnSpPr>
          <p:cNvPr id="32" name="Straight Connector 31"/>
          <p:cNvCxnSpPr>
            <a:stCxn id="31" idx="0"/>
            <a:endCxn id="12" idx="4"/>
          </p:cNvCxnSpPr>
          <p:nvPr/>
        </p:nvCxnSpPr>
        <p:spPr>
          <a:xfrm flipV="1">
            <a:off x="8690346" y="4744774"/>
            <a:ext cx="1" cy="6025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57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4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4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9642" t="10651" r="8888" b="15680"/>
          <a:stretch/>
        </p:blipFill>
        <p:spPr>
          <a:xfrm>
            <a:off x="614917" y="531628"/>
            <a:ext cx="4725364" cy="316645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839" t="27947" r="61476" b="26365"/>
          <a:stretch/>
        </p:blipFill>
        <p:spPr>
          <a:xfrm>
            <a:off x="4121854" y="1845774"/>
            <a:ext cx="3948292" cy="316645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719" y="3335512"/>
            <a:ext cx="4725364" cy="3166452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6851719" y="3335512"/>
            <a:ext cx="4725364" cy="3166451"/>
          </a:xfrm>
          <a:prstGeom prst="rect">
            <a:avLst/>
          </a:prstGeom>
          <a:solidFill>
            <a:schemeClr val="tx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6119336"/>
            <a:ext cx="63099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Car photo © Google; kitten photo </a:t>
            </a:r>
            <a:r>
              <a:rPr lang="en-US" sz="1400" dirty="0"/>
              <a:t>© </a:t>
            </a:r>
            <a:r>
              <a:rPr lang="en-US" sz="1400" dirty="0" smtClean="0"/>
              <a:t>source unknown. </a:t>
            </a:r>
            <a:r>
              <a:rPr lang="en-US" sz="1400" dirty="0"/>
              <a:t>All </a:t>
            </a:r>
            <a:r>
              <a:rPr lang="en-US" sz="1400" dirty="0" smtClean="0"/>
              <a:t>rights reserved</a:t>
            </a:r>
            <a:r>
              <a:rPr lang="en-US" sz="1400" dirty="0"/>
              <a:t>. </a:t>
            </a:r>
            <a:endParaRPr lang="en-US" sz="1400" dirty="0" smtClean="0"/>
          </a:p>
          <a:p>
            <a:r>
              <a:rPr lang="en-US" sz="1400" dirty="0" smtClean="0"/>
              <a:t>This </a:t>
            </a:r>
            <a:r>
              <a:rPr lang="en-US" sz="1400" dirty="0"/>
              <a:t>content </a:t>
            </a:r>
            <a:r>
              <a:rPr lang="en-US" sz="1400" dirty="0" smtClean="0"/>
              <a:t>is </a:t>
            </a:r>
            <a:r>
              <a:rPr lang="en-US" sz="1400" dirty="0"/>
              <a:t>excluded from our Creative </a:t>
            </a:r>
            <a:r>
              <a:rPr lang="en-US" sz="1400" dirty="0" smtClean="0"/>
              <a:t>Commons license</a:t>
            </a:r>
            <a:r>
              <a:rPr lang="en-US" sz="1400" dirty="0"/>
              <a:t>. For more information, </a:t>
            </a:r>
            <a:endParaRPr lang="en-US" sz="1400" dirty="0" smtClean="0"/>
          </a:p>
          <a:p>
            <a:r>
              <a:rPr lang="en-US" sz="1400" dirty="0" smtClean="0"/>
              <a:t>see </a:t>
            </a:r>
            <a:r>
              <a:rPr lang="en-US" sz="1400" u="sng" dirty="0">
                <a:hlinkClick r:id="rId6"/>
              </a:rPr>
              <a:t>https://ocw.mit.edu/help/faq-fair-use</a:t>
            </a:r>
            <a:r>
              <a:rPr lang="en-US" sz="1400" u="sng" dirty="0" smtClean="0">
                <a:hlinkClick r:id="rId6"/>
              </a:rPr>
              <a:t>/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95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bg1">
                    <a:lumMod val="65000"/>
                  </a:schemeClr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2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8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AI 101</a:t>
            </a:r>
            <a:endParaRPr lang="en-US" sz="96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By Brandon Leshchinskiy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11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470297" y="989678"/>
            <a:ext cx="768379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Goal?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Training data?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Model?</a:t>
            </a:r>
          </a:p>
          <a:p>
            <a:pPr marL="914400" indent="-914400">
              <a:spcBef>
                <a:spcPts val="1200"/>
              </a:spcBef>
              <a:spcAft>
                <a:spcPts val="1200"/>
              </a:spcAft>
              <a:buAutoNum type="arabicPeriod"/>
            </a:pPr>
            <a:r>
              <a:rPr lang="en-US" sz="6400" b="1" dirty="0" smtClean="0">
                <a:solidFill>
                  <a:schemeClr val="accent1"/>
                </a:solidFill>
                <a:latin typeface="Eras Light ITC" panose="020B0402030504020804" pitchFamily="34" charset="0"/>
              </a:rPr>
              <a:t>Accuracy?</a:t>
            </a:r>
            <a:endParaRPr lang="en-US" sz="6400" b="1" dirty="0">
              <a:solidFill>
                <a:schemeClr val="accent1"/>
              </a:solidFill>
              <a:latin typeface="Eras Light ITC" panose="020B04020305040208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MIT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OpenCourseWare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u="sng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://ocw.mit.edu/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RES.6-013 AI 101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Fall 2021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information about citing these materials or our Terms of Use, visit: </a:t>
            </a: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https://ocw.mit.edu/terms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09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5556" r="6081"/>
          <a:stretch/>
        </p:blipFill>
        <p:spPr>
          <a:xfrm>
            <a:off x="1137684" y="1924492"/>
            <a:ext cx="4763386" cy="359380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414" y="1924492"/>
            <a:ext cx="4763386" cy="3593806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6110916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Terminator image </a:t>
            </a:r>
            <a:r>
              <a:rPr lang="en-US" sz="1400" dirty="0"/>
              <a:t>© </a:t>
            </a:r>
            <a:r>
              <a:rPr lang="en-US" sz="1400" dirty="0" err="1" smtClean="0"/>
              <a:t>Skydance</a:t>
            </a:r>
            <a:r>
              <a:rPr lang="en-US" sz="1400" dirty="0" smtClean="0"/>
              <a:t> Media; car </a:t>
            </a:r>
            <a:r>
              <a:rPr lang="en-US" sz="1400" dirty="0"/>
              <a:t>photo © </a:t>
            </a:r>
            <a:r>
              <a:rPr lang="en-US" sz="1400" dirty="0" smtClean="0"/>
              <a:t>Google. </a:t>
            </a:r>
            <a:r>
              <a:rPr lang="en-US" sz="1400" dirty="0"/>
              <a:t>All rights reserved. </a:t>
            </a:r>
          </a:p>
          <a:p>
            <a:r>
              <a:rPr lang="en-US" sz="1400" dirty="0"/>
              <a:t>This content is excluded from our Creative Commons license. For more </a:t>
            </a:r>
            <a:endParaRPr lang="en-US" sz="1400" dirty="0" smtClean="0"/>
          </a:p>
          <a:p>
            <a:r>
              <a:rPr lang="en-US" sz="1400" dirty="0" smtClean="0"/>
              <a:t>information</a:t>
            </a:r>
            <a:r>
              <a:rPr lang="en-US" sz="1400" dirty="0"/>
              <a:t>, </a:t>
            </a:r>
            <a:r>
              <a:rPr lang="en-US" sz="1400" dirty="0" smtClean="0"/>
              <a:t>see </a:t>
            </a:r>
            <a:r>
              <a:rPr lang="en-US" sz="1400" u="sng" dirty="0">
                <a:hlinkClick r:id="rId5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3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0" y="6137433"/>
            <a:ext cx="53626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</a:t>
            </a:r>
            <a:r>
              <a:rPr lang="en-US" sz="1400" dirty="0" smtClean="0"/>
              <a:t>Media. All </a:t>
            </a:r>
            <a:r>
              <a:rPr lang="en-US" sz="1400" dirty="0"/>
              <a:t>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</a:t>
            </a:r>
            <a:r>
              <a:rPr lang="en-US" b="1" dirty="0" smtClean="0"/>
              <a:t>general</a:t>
            </a:r>
            <a:r>
              <a:rPr lang="en-US" dirty="0" smtClean="0"/>
              <a:t> or narrow.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grayscl/>
          </a:blip>
          <a:srcRect l="189" r="59"/>
          <a:stretch/>
        </p:blipFill>
        <p:spPr>
          <a:xfrm>
            <a:off x="2594344" y="1443584"/>
            <a:ext cx="7023383" cy="4693849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2" name="Rectangle 1"/>
          <p:cNvSpPr/>
          <p:nvPr/>
        </p:nvSpPr>
        <p:spPr>
          <a:xfrm>
            <a:off x="2594344" y="1443584"/>
            <a:ext cx="7023383" cy="469384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6137433"/>
            <a:ext cx="59204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Terminator image © </a:t>
            </a:r>
            <a:r>
              <a:rPr lang="en-US" sz="1400" dirty="0" err="1"/>
              <a:t>Skydance</a:t>
            </a:r>
            <a:r>
              <a:rPr lang="en-US" sz="1400" dirty="0"/>
              <a:t> Media; car photo © Google. All rights reserved. </a:t>
            </a:r>
          </a:p>
          <a:p>
            <a:r>
              <a:rPr lang="en-US" sz="1400" dirty="0"/>
              <a:t>This content is excluded from our Creative Commons license. For more </a:t>
            </a:r>
          </a:p>
          <a:p>
            <a:r>
              <a:rPr lang="en-US" sz="1400" dirty="0"/>
              <a:t>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8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AI can be general or </a:t>
            </a:r>
            <a:r>
              <a:rPr lang="en-US" b="1" dirty="0" smtClean="0"/>
              <a:t>narrow</a:t>
            </a:r>
            <a:r>
              <a:rPr lang="en-US" dirty="0" smtClean="0"/>
              <a:t>.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2716" t="10651" b="15680"/>
          <a:stretch/>
        </p:blipFill>
        <p:spPr>
          <a:xfrm>
            <a:off x="2087015" y="1562986"/>
            <a:ext cx="8017970" cy="4580821"/>
          </a:xfrm>
          <a:prstGeom prst="rect">
            <a:avLst/>
          </a:prstGeom>
          <a:ln w="12700">
            <a:solidFill>
              <a:srgbClr val="404040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92597" y="6377651"/>
            <a:ext cx="754495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© source unknown. All rights reserved. This content is excluded from our Creative Commons license. </a:t>
            </a:r>
            <a:endParaRPr lang="en-US" sz="1400" dirty="0" smtClean="0"/>
          </a:p>
          <a:p>
            <a:r>
              <a:rPr lang="en-US" sz="1400" dirty="0" smtClean="0"/>
              <a:t>For </a:t>
            </a:r>
            <a:r>
              <a:rPr lang="en-US" sz="1400" dirty="0"/>
              <a:t>more information, see </a:t>
            </a:r>
            <a:r>
              <a:rPr lang="en-US" sz="1400" u="sng" dirty="0">
                <a:hlinkClick r:id="rId4"/>
              </a:rPr>
              <a:t>https://ocw.mit.edu/help/faq-fair-use/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C2FF89-AFF4-4BA3-99C7-75CC2A167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314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23539</TotalTime>
  <Words>1608</Words>
  <Application>Microsoft Office PowerPoint</Application>
  <PresentationFormat>Widescreen</PresentationFormat>
  <Paragraphs>286</Paragraphs>
  <Slides>54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Calibri Light</vt:lpstr>
      <vt:lpstr>Eras Light ITC</vt:lpstr>
      <vt:lpstr>Wingdings</vt:lpstr>
      <vt:lpstr>Office Theme</vt:lpstr>
      <vt:lpstr>AI 101</vt:lpstr>
      <vt:lpstr>PowerPoint Presentation</vt:lpstr>
      <vt:lpstr>With the right data and the right model, machine learning can solve many problems.</vt:lpstr>
      <vt:lpstr>PowerPoint Presentation</vt:lpstr>
      <vt:lpstr>PowerPoint Presentation</vt:lpstr>
      <vt:lpstr>AI can be general or narrow. </vt:lpstr>
      <vt:lpstr>AI can be general or narrow. </vt:lpstr>
      <vt:lpstr>AI can be general or narrow. </vt:lpstr>
      <vt:lpstr>AI can be general or narrow. </vt:lpstr>
      <vt:lpstr>AI can be general or narrow. 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Typical “narrow” tasks include vision, language processing, and planning.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There are many ways to build AI,  including expert systems and tree search.</vt:lpstr>
      <vt:lpstr>PowerPoint Presentation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Machine learning can perform many tasks,  i.e. classification, clustering, and regression.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There are three types of learning: supervised, unsupervised, and reinforcement learning.</vt:lpstr>
      <vt:lpstr>PowerPoint Presentation</vt:lpstr>
      <vt:lpstr>With the right data and the right model, machine learning can solve many problems.</vt:lpstr>
      <vt:lpstr>1. Define a problem.</vt:lpstr>
      <vt:lpstr>2. Find data.</vt:lpstr>
      <vt:lpstr>3. Clean data.</vt:lpstr>
      <vt:lpstr>3. Clean data.</vt:lpstr>
      <vt:lpstr>4. Choose a model.</vt:lpstr>
      <vt:lpstr>5. Train the model.</vt:lpstr>
      <vt:lpstr>5. Train the model.</vt:lpstr>
      <vt:lpstr>5. Train the model.</vt:lpstr>
      <vt:lpstr>5. Train the model.</vt:lpstr>
      <vt:lpstr>5. Train the model.</vt:lpstr>
      <vt:lpstr>6. Test the model.</vt:lpstr>
      <vt:lpstr>7. Deploy the model.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101</vt:lpstr>
      <vt:lpstr>PowerPoint Presentation</vt:lpstr>
      <vt:lpstr>     MIT OpenCourseWare   https://ocw.mit.edu/    RES.6-013 AI 101 Fall 2021   For information about citing these materials or our Terms of Use, visit: https://ocw.mit.edu/terms.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AI?</dc:title>
  <dc:creator>brandon leshchinskiy</dc:creator>
  <cp:lastModifiedBy>Peter Chipman</cp:lastModifiedBy>
  <cp:revision>123</cp:revision>
  <dcterms:created xsi:type="dcterms:W3CDTF">2020-01-16T17:34:31Z</dcterms:created>
  <dcterms:modified xsi:type="dcterms:W3CDTF">2022-05-19T14:47:03Z</dcterms:modified>
</cp:coreProperties>
</file>